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7" r:id="rId7"/>
    <p:sldId id="258" r:id="rId8"/>
    <p:sldId id="265" r:id="rId9"/>
    <p:sldId id="266" r:id="rId10"/>
    <p:sldId id="267" r:id="rId11"/>
    <p:sldId id="268"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08C05-DD40-4C6D-A034-ADB4E7AA14FD}" v="75" dt="2022-07-12T19:32:26.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old, Vicki" userId="f2ce56e6-15ec-45c9-8ca5-0ed4715c461e" providerId="ADAL" clId="{B1408C05-DD40-4C6D-A034-ADB4E7AA14FD}"/>
    <pc:docChg chg="undo custSel modSld">
      <pc:chgData name="Prinold, Vicki" userId="f2ce56e6-15ec-45c9-8ca5-0ed4715c461e" providerId="ADAL" clId="{B1408C05-DD40-4C6D-A034-ADB4E7AA14FD}" dt="2022-07-14T15:57:35.491" v="710" actId="20577"/>
      <pc:docMkLst>
        <pc:docMk/>
      </pc:docMkLst>
      <pc:sldChg chg="modSp mod modAnim">
        <pc:chgData name="Prinold, Vicki" userId="f2ce56e6-15ec-45c9-8ca5-0ed4715c461e" providerId="ADAL" clId="{B1408C05-DD40-4C6D-A034-ADB4E7AA14FD}" dt="2022-07-12T19:22:17.529" v="126" actId="20577"/>
        <pc:sldMkLst>
          <pc:docMk/>
          <pc:sldMk cId="3195073300" sldId="257"/>
        </pc:sldMkLst>
        <pc:spChg chg="mod">
          <ac:chgData name="Prinold, Vicki" userId="f2ce56e6-15ec-45c9-8ca5-0ed4715c461e" providerId="ADAL" clId="{B1408C05-DD40-4C6D-A034-ADB4E7AA14FD}" dt="2022-07-12T19:22:17.529" v="126" actId="20577"/>
          <ac:spMkLst>
            <pc:docMk/>
            <pc:sldMk cId="3195073300" sldId="257"/>
            <ac:spMk id="2" creationId="{00000000-0000-0000-0000-000000000000}"/>
          </ac:spMkLst>
        </pc:spChg>
        <pc:spChg chg="mod">
          <ac:chgData name="Prinold, Vicki" userId="f2ce56e6-15ec-45c9-8ca5-0ed4715c461e" providerId="ADAL" clId="{B1408C05-DD40-4C6D-A034-ADB4E7AA14FD}" dt="2022-07-12T19:21:56.313" v="76" actId="20577"/>
          <ac:spMkLst>
            <pc:docMk/>
            <pc:sldMk cId="3195073300" sldId="257"/>
            <ac:spMk id="4" creationId="{00000000-0000-0000-0000-000000000000}"/>
          </ac:spMkLst>
        </pc:spChg>
      </pc:sldChg>
      <pc:sldChg chg="modSp mod">
        <pc:chgData name="Prinold, Vicki" userId="f2ce56e6-15ec-45c9-8ca5-0ed4715c461e" providerId="ADAL" clId="{B1408C05-DD40-4C6D-A034-ADB4E7AA14FD}" dt="2022-07-12T19:21:14.062" v="4" actId="313"/>
        <pc:sldMkLst>
          <pc:docMk/>
          <pc:sldMk cId="3703112236" sldId="264"/>
        </pc:sldMkLst>
        <pc:spChg chg="mod">
          <ac:chgData name="Prinold, Vicki" userId="f2ce56e6-15ec-45c9-8ca5-0ed4715c461e" providerId="ADAL" clId="{B1408C05-DD40-4C6D-A034-ADB4E7AA14FD}" dt="2022-07-12T19:21:14.062" v="4" actId="313"/>
          <ac:spMkLst>
            <pc:docMk/>
            <pc:sldMk cId="3703112236" sldId="264"/>
            <ac:spMk id="3" creationId="{00000000-0000-0000-0000-000000000000}"/>
          </ac:spMkLst>
        </pc:spChg>
      </pc:sldChg>
      <pc:sldChg chg="modSp mod">
        <pc:chgData name="Prinold, Vicki" userId="f2ce56e6-15ec-45c9-8ca5-0ed4715c461e" providerId="ADAL" clId="{B1408C05-DD40-4C6D-A034-ADB4E7AA14FD}" dt="2022-07-12T19:23:00.371" v="128" actId="20577"/>
        <pc:sldMkLst>
          <pc:docMk/>
          <pc:sldMk cId="104821711" sldId="265"/>
        </pc:sldMkLst>
        <pc:spChg chg="mod">
          <ac:chgData name="Prinold, Vicki" userId="f2ce56e6-15ec-45c9-8ca5-0ed4715c461e" providerId="ADAL" clId="{B1408C05-DD40-4C6D-A034-ADB4E7AA14FD}" dt="2022-07-12T19:23:00.371" v="128" actId="20577"/>
          <ac:spMkLst>
            <pc:docMk/>
            <pc:sldMk cId="104821711" sldId="265"/>
            <ac:spMk id="8" creationId="{00000000-0000-0000-0000-000000000000}"/>
          </ac:spMkLst>
        </pc:spChg>
      </pc:sldChg>
      <pc:sldChg chg="addSp delSp modSp mod setBg">
        <pc:chgData name="Prinold, Vicki" userId="f2ce56e6-15ec-45c9-8ca5-0ed4715c461e" providerId="ADAL" clId="{B1408C05-DD40-4C6D-A034-ADB4E7AA14FD}" dt="2022-07-12T19:32:51.151" v="587" actId="1076"/>
        <pc:sldMkLst>
          <pc:docMk/>
          <pc:sldMk cId="3338576719" sldId="266"/>
        </pc:sldMkLst>
        <pc:spChg chg="mod">
          <ac:chgData name="Prinold, Vicki" userId="f2ce56e6-15ec-45c9-8ca5-0ed4715c461e" providerId="ADAL" clId="{B1408C05-DD40-4C6D-A034-ADB4E7AA14FD}" dt="2022-07-12T19:32:42.266" v="584" actId="26606"/>
          <ac:spMkLst>
            <pc:docMk/>
            <pc:sldMk cId="3338576719" sldId="266"/>
            <ac:spMk id="5" creationId="{00000000-0000-0000-0000-000000000000}"/>
          </ac:spMkLst>
        </pc:spChg>
        <pc:spChg chg="add del">
          <ac:chgData name="Prinold, Vicki" userId="f2ce56e6-15ec-45c9-8ca5-0ed4715c461e" providerId="ADAL" clId="{B1408C05-DD40-4C6D-A034-ADB4E7AA14FD}" dt="2022-07-12T19:32:40.058" v="582" actId="26606"/>
          <ac:spMkLst>
            <pc:docMk/>
            <pc:sldMk cId="3338576719" sldId="266"/>
            <ac:spMk id="11" creationId="{823AC064-BC96-4F32-8AE1-B2FD38754823}"/>
          </ac:spMkLst>
        </pc:spChg>
        <pc:spChg chg="add del">
          <ac:chgData name="Prinold, Vicki" userId="f2ce56e6-15ec-45c9-8ca5-0ed4715c461e" providerId="ADAL" clId="{B1408C05-DD40-4C6D-A034-ADB4E7AA14FD}" dt="2022-07-12T19:32:42.266" v="584" actId="26606"/>
          <ac:spMkLst>
            <pc:docMk/>
            <pc:sldMk cId="3338576719" sldId="266"/>
            <ac:spMk id="17" creationId="{99ED5833-B85B-4103-8A3B-CAB0308E6C15}"/>
          </ac:spMkLst>
        </pc:spChg>
        <pc:picChg chg="del">
          <ac:chgData name="Prinold, Vicki" userId="f2ce56e6-15ec-45c9-8ca5-0ed4715c461e" providerId="ADAL" clId="{B1408C05-DD40-4C6D-A034-ADB4E7AA14FD}" dt="2022-07-12T19:32:11.425" v="576" actId="21"/>
          <ac:picMkLst>
            <pc:docMk/>
            <pc:sldMk cId="3338576719" sldId="266"/>
            <ac:picMk id="2" creationId="{00000000-0000-0000-0000-000000000000}"/>
          </ac:picMkLst>
        </pc:picChg>
        <pc:picChg chg="add mod">
          <ac:chgData name="Prinold, Vicki" userId="f2ce56e6-15ec-45c9-8ca5-0ed4715c461e" providerId="ADAL" clId="{B1408C05-DD40-4C6D-A034-ADB4E7AA14FD}" dt="2022-07-12T19:32:45.509" v="586" actId="1076"/>
          <ac:picMkLst>
            <pc:docMk/>
            <pc:sldMk cId="3338576719" sldId="266"/>
            <ac:picMk id="4" creationId="{A2CB58A4-1EFF-B20B-00FD-DB1622ED8A98}"/>
          </ac:picMkLst>
        </pc:picChg>
        <pc:picChg chg="mod ord">
          <ac:chgData name="Prinold, Vicki" userId="f2ce56e6-15ec-45c9-8ca5-0ed4715c461e" providerId="ADAL" clId="{B1408C05-DD40-4C6D-A034-ADB4E7AA14FD}" dt="2022-07-12T19:32:51.151" v="587" actId="1076"/>
          <ac:picMkLst>
            <pc:docMk/>
            <pc:sldMk cId="3338576719" sldId="266"/>
            <ac:picMk id="6" creationId="{00000000-0000-0000-0000-000000000000}"/>
          </ac:picMkLst>
        </pc:picChg>
        <pc:cxnChg chg="add del">
          <ac:chgData name="Prinold, Vicki" userId="f2ce56e6-15ec-45c9-8ca5-0ed4715c461e" providerId="ADAL" clId="{B1408C05-DD40-4C6D-A034-ADB4E7AA14FD}" dt="2022-07-12T19:32:40.058" v="582" actId="26606"/>
          <ac:cxnSpMkLst>
            <pc:docMk/>
            <pc:sldMk cId="3338576719" sldId="266"/>
            <ac:cxnSpMk id="13" creationId="{7E7C77BC-7138-40B1-A15B-20F57A494629}"/>
          </ac:cxnSpMkLst>
        </pc:cxnChg>
        <pc:cxnChg chg="add del">
          <ac:chgData name="Prinold, Vicki" userId="f2ce56e6-15ec-45c9-8ca5-0ed4715c461e" providerId="ADAL" clId="{B1408C05-DD40-4C6D-A034-ADB4E7AA14FD}" dt="2022-07-12T19:32:40.058" v="582" actId="26606"/>
          <ac:cxnSpMkLst>
            <pc:docMk/>
            <pc:sldMk cId="3338576719" sldId="266"/>
            <ac:cxnSpMk id="15" creationId="{DB146403-F3D6-484B-B2ED-97F9565D0370}"/>
          </ac:cxnSpMkLst>
        </pc:cxnChg>
      </pc:sldChg>
      <pc:sldChg chg="modSp mod">
        <pc:chgData name="Prinold, Vicki" userId="f2ce56e6-15ec-45c9-8ca5-0ed4715c461e" providerId="ADAL" clId="{B1408C05-DD40-4C6D-A034-ADB4E7AA14FD}" dt="2022-07-14T15:57:35.491" v="710" actId="20577"/>
        <pc:sldMkLst>
          <pc:docMk/>
          <pc:sldMk cId="743029650" sldId="268"/>
        </pc:sldMkLst>
        <pc:spChg chg="mod">
          <ac:chgData name="Prinold, Vicki" userId="f2ce56e6-15ec-45c9-8ca5-0ed4715c461e" providerId="ADAL" clId="{B1408C05-DD40-4C6D-A034-ADB4E7AA14FD}" dt="2022-07-14T15:57:35.491" v="710" actId="20577"/>
          <ac:spMkLst>
            <pc:docMk/>
            <pc:sldMk cId="743029650" sldId="268"/>
            <ac:spMk id="3" creationId="{00000000-0000-0000-0000-000000000000}"/>
          </ac:spMkLst>
        </pc:spChg>
      </pc:sldChg>
      <pc:sldChg chg="modSp mod">
        <pc:chgData name="Prinold, Vicki" userId="f2ce56e6-15ec-45c9-8ca5-0ed4715c461e" providerId="ADAL" clId="{B1408C05-DD40-4C6D-A034-ADB4E7AA14FD}" dt="2022-07-12T19:30:21.658" v="553" actId="20577"/>
        <pc:sldMkLst>
          <pc:docMk/>
          <pc:sldMk cId="1338733654" sldId="269"/>
        </pc:sldMkLst>
        <pc:spChg chg="mod">
          <ac:chgData name="Prinold, Vicki" userId="f2ce56e6-15ec-45c9-8ca5-0ed4715c461e" providerId="ADAL" clId="{B1408C05-DD40-4C6D-A034-ADB4E7AA14FD}" dt="2022-07-12T19:30:21.658" v="553" actId="20577"/>
          <ac:spMkLst>
            <pc:docMk/>
            <pc:sldMk cId="1338733654" sldId="269"/>
            <ac:spMk id="2" creationId="{00000000-0000-0000-0000-000000000000}"/>
          </ac:spMkLst>
        </pc:spChg>
      </pc:sldChg>
      <pc:sldChg chg="modSp mod">
        <pc:chgData name="Prinold, Vicki" userId="f2ce56e6-15ec-45c9-8ca5-0ed4715c461e" providerId="ADAL" clId="{B1408C05-DD40-4C6D-A034-ADB4E7AA14FD}" dt="2022-07-12T19:26:34.758" v="305" actId="20577"/>
        <pc:sldMkLst>
          <pc:docMk/>
          <pc:sldMk cId="1776032580" sldId="270"/>
        </pc:sldMkLst>
        <pc:spChg chg="mod">
          <ac:chgData name="Prinold, Vicki" userId="f2ce56e6-15ec-45c9-8ca5-0ed4715c461e" providerId="ADAL" clId="{B1408C05-DD40-4C6D-A034-ADB4E7AA14FD}" dt="2022-07-12T19:26:34.758" v="305" actId="20577"/>
          <ac:spMkLst>
            <pc:docMk/>
            <pc:sldMk cId="1776032580" sldId="270"/>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3A3049-C288-472D-9D20-82E5CC517CB4}"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91703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A3049-C288-472D-9D20-82E5CC517CB4}"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227739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A3049-C288-472D-9D20-82E5CC517CB4}"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42074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A3049-C288-472D-9D20-82E5CC517CB4}"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339423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A3049-C288-472D-9D20-82E5CC517CB4}"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291607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3A3049-C288-472D-9D20-82E5CC517CB4}"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247677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3A3049-C288-472D-9D20-82E5CC517CB4}"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53315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3A3049-C288-472D-9D20-82E5CC517CB4}" type="datetimeFigureOut">
              <a:rPr lang="en-GB" smtClean="0"/>
              <a:t>17/08/2022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28512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A3049-C288-472D-9D20-82E5CC517CB4}" type="datetimeFigureOut">
              <a:rPr lang="en-GB" smtClean="0"/>
              <a:t>17/08/2022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385934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A3049-C288-472D-9D20-82E5CC517CB4}"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370142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A3049-C288-472D-9D20-82E5CC517CB4}"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0601E-C7AB-451E-AEB2-2310DFC0E1F6}" type="slidenum">
              <a:rPr lang="en-GB" smtClean="0"/>
              <a:t>‹#›</a:t>
            </a:fld>
            <a:endParaRPr lang="en-GB"/>
          </a:p>
        </p:txBody>
      </p:sp>
    </p:spTree>
    <p:extLst>
      <p:ext uri="{BB962C8B-B14F-4D97-AF65-F5344CB8AC3E}">
        <p14:creationId xmlns:p14="http://schemas.microsoft.com/office/powerpoint/2010/main" val="43225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A3049-C288-472D-9D20-82E5CC517CB4}" type="datetimeFigureOut">
              <a:rPr lang="en-GB" smtClean="0"/>
              <a:t>17/08/2022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0601E-C7AB-451E-AEB2-2310DFC0E1F6}" type="slidenum">
              <a:rPr lang="en-GB" smtClean="0"/>
              <a:t>‹#›</a:t>
            </a:fld>
            <a:endParaRPr lang="en-GB"/>
          </a:p>
        </p:txBody>
      </p:sp>
    </p:spTree>
    <p:extLst>
      <p:ext uri="{BB962C8B-B14F-4D97-AF65-F5344CB8AC3E}">
        <p14:creationId xmlns:p14="http://schemas.microsoft.com/office/powerpoint/2010/main" val="248098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2116@taw.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899088"/>
          </a:xfrm>
        </p:spPr>
        <p:txBody>
          <a:bodyPr>
            <a:normAutofit/>
          </a:bodyPr>
          <a:lstStyle/>
          <a:p>
            <a:r>
              <a:rPr lang="en-GB" sz="5400" dirty="0">
                <a:solidFill>
                  <a:srgbClr val="FF0000"/>
                </a:solidFill>
                <a:latin typeface="Comic Sans MS" panose="030F0702030302020204" pitchFamily="66" charset="0"/>
                <a:cs typeface="Arial" panose="020B0604020202020204" pitchFamily="34" charset="0"/>
              </a:rPr>
              <a:t>We look forward to working with you and your child in </a:t>
            </a:r>
            <a:br>
              <a:rPr lang="en-GB" sz="5400" dirty="0">
                <a:solidFill>
                  <a:srgbClr val="FF0000"/>
                </a:solidFill>
                <a:latin typeface="Comic Sans MS" panose="030F0702030302020204" pitchFamily="66" charset="0"/>
                <a:cs typeface="Arial" panose="020B0604020202020204" pitchFamily="34" charset="0"/>
              </a:rPr>
            </a:br>
            <a:r>
              <a:rPr lang="en-GB" sz="5400" dirty="0">
                <a:solidFill>
                  <a:srgbClr val="FF0000"/>
                </a:solidFill>
                <a:latin typeface="Comic Sans MS" panose="030F0702030302020204" pitchFamily="66" charset="0"/>
                <a:cs typeface="Arial" panose="020B0604020202020204" pitchFamily="34" charset="0"/>
              </a:rPr>
              <a:t>Year 2. </a:t>
            </a:r>
            <a:br>
              <a:rPr lang="en-GB" sz="5400" dirty="0">
                <a:solidFill>
                  <a:srgbClr val="FF0000"/>
                </a:solidFill>
                <a:latin typeface="Comic Sans MS" panose="030F0702030302020204" pitchFamily="66" charset="0"/>
                <a:cs typeface="Arial" panose="020B0604020202020204" pitchFamily="34" charset="0"/>
              </a:rPr>
            </a:br>
            <a:endParaRPr lang="en-GB" sz="5400" dirty="0">
              <a:solidFill>
                <a:srgbClr val="FF0000"/>
              </a:solidFill>
              <a:latin typeface="Comic Sans MS" panose="030F0702030302020204" pitchFamily="66"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156268" y="5029041"/>
            <a:ext cx="5035732" cy="1828959"/>
          </a:xfrm>
          <a:prstGeom prst="rect">
            <a:avLst/>
          </a:prstGeom>
        </p:spPr>
      </p:pic>
    </p:spTree>
    <p:extLst>
      <p:ext uri="{BB962C8B-B14F-4D97-AF65-F5344CB8AC3E}">
        <p14:creationId xmlns:p14="http://schemas.microsoft.com/office/powerpoint/2010/main" val="273297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794" y="672889"/>
            <a:ext cx="11825206"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Please don't hesitate to contact the school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srgbClr val="7030A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Email : </a:t>
            </a:r>
            <a:r>
              <a:rPr lang="en-GB" sz="3200" dirty="0">
                <a:solidFill>
                  <a:srgbClr val="7030A0"/>
                </a:solidFill>
                <a:latin typeface="Comic Sans MS" panose="030F0702030302020204" pitchFamily="66" charset="0"/>
                <a:hlinkClick r:id="rId2"/>
              </a:rPr>
              <a:t>A2116@taw.org.uk</a:t>
            </a:r>
            <a:endParaRPr lang="en-GB" sz="3200" dirty="0">
              <a:solidFill>
                <a:srgbClr val="7030A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Telephone: 01952 387860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p:txBody>
      </p:sp>
      <p:pic>
        <p:nvPicPr>
          <p:cNvPr id="3" name="Picture 2"/>
          <p:cNvPicPr>
            <a:picLocks noChangeAspect="1"/>
          </p:cNvPicPr>
          <p:nvPr/>
        </p:nvPicPr>
        <p:blipFill>
          <a:blip r:embed="rId3"/>
          <a:stretch>
            <a:fillRect/>
          </a:stretch>
        </p:blipFill>
        <p:spPr>
          <a:xfrm>
            <a:off x="7156268" y="5029041"/>
            <a:ext cx="5035732" cy="1828959"/>
          </a:xfrm>
          <a:prstGeom prst="rect">
            <a:avLst/>
          </a:prstGeom>
        </p:spPr>
      </p:pic>
    </p:spTree>
    <p:extLst>
      <p:ext uri="{BB962C8B-B14F-4D97-AF65-F5344CB8AC3E}">
        <p14:creationId xmlns:p14="http://schemas.microsoft.com/office/powerpoint/2010/main" val="133873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020" y="346641"/>
            <a:ext cx="9144000" cy="3899088"/>
          </a:xfrm>
        </p:spPr>
        <p:txBody>
          <a:bodyPr>
            <a:normAutofit/>
          </a:bodyPr>
          <a:lstStyle/>
          <a:p>
            <a:r>
              <a:rPr lang="en-GB" sz="5400" dirty="0">
                <a:solidFill>
                  <a:srgbClr val="FF0000"/>
                </a:solidFill>
                <a:latin typeface="Comic Sans MS" panose="030F0702030302020204" pitchFamily="66" charset="0"/>
                <a:cs typeface="Arial" panose="020B0604020202020204" pitchFamily="34" charset="0"/>
              </a:rPr>
              <a:t>. </a:t>
            </a:r>
            <a:br>
              <a:rPr lang="en-GB" sz="5400" dirty="0">
                <a:solidFill>
                  <a:srgbClr val="FF0000"/>
                </a:solidFill>
                <a:latin typeface="Comic Sans MS" panose="030F0702030302020204" pitchFamily="66" charset="0"/>
                <a:cs typeface="Arial" panose="020B0604020202020204" pitchFamily="34" charset="0"/>
              </a:rPr>
            </a:br>
            <a:endParaRPr lang="en-GB" sz="5400" dirty="0">
              <a:solidFill>
                <a:srgbClr val="FF0000"/>
              </a:solidFill>
              <a:latin typeface="Comic Sans MS" panose="030F0702030302020204" pitchFamily="66"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625166" y="5199343"/>
            <a:ext cx="4566834" cy="1658657"/>
          </a:xfrm>
          <a:prstGeom prst="rect">
            <a:avLst/>
          </a:prstGeom>
        </p:spPr>
      </p:pic>
      <p:sp>
        <p:nvSpPr>
          <p:cNvPr id="3" name="TextBox 2"/>
          <p:cNvSpPr txBox="1"/>
          <p:nvPr/>
        </p:nvSpPr>
        <p:spPr>
          <a:xfrm>
            <a:off x="235665" y="1054527"/>
            <a:ext cx="11791019" cy="5093061"/>
          </a:xfrm>
          <a:prstGeom prst="rect">
            <a:avLst/>
          </a:prstGeom>
          <a:noFill/>
        </p:spPr>
        <p:txBody>
          <a:bodyPr wrap="square" rtlCol="0">
            <a:spAutoFit/>
          </a:bodyPr>
          <a:lstStyle/>
          <a:p>
            <a:pPr lvl="0">
              <a:lnSpc>
                <a:spcPct val="107000"/>
              </a:lnSpc>
            </a:pPr>
            <a:r>
              <a:rPr lang="en-GB"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Transition is the change a child encounters moving from one familiar setting (including home) to another. Some children by the time they have reached school age may have experienced several transitions which will have helped them to adapt their thoughts, feelings and behaviour to meet new expectations. Some children may not have experienced several transitions so may find new transitions more difficult.</a:t>
            </a:r>
          </a:p>
          <a:p>
            <a:pPr lvl="0">
              <a:lnSpc>
                <a:spcPct val="107000"/>
              </a:lnSpc>
            </a:pPr>
            <a:endParaRPr lang="en-GB" sz="22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pPr>
            <a:r>
              <a:rPr lang="en-GB" sz="22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Transitions need continuity to provide the child with confidence, thereby feeling secure and making the process exciting. Remember if you are anxious about your child’s transition they will be too.</a:t>
            </a:r>
          </a:p>
          <a:p>
            <a:pPr lvl="0">
              <a:lnSpc>
                <a:spcPct val="107000"/>
              </a:lnSpc>
            </a:pPr>
            <a:endParaRPr lang="en-GB" sz="22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pPr>
            <a:r>
              <a:rPr lang="en-GB" sz="2200" dirty="0">
                <a:solidFill>
                  <a:srgbClr val="FF0000"/>
                </a:solidFill>
                <a:latin typeface="Comic Sans MS" panose="030F0702030302020204" pitchFamily="66" charset="0"/>
                <a:ea typeface="Calibri" panose="020F0502020204030204" pitchFamily="34" charset="0"/>
              </a:rPr>
              <a:t>We want our children to experience a smooth</a:t>
            </a:r>
          </a:p>
          <a:p>
            <a:pPr lvl="0"/>
            <a:r>
              <a:rPr lang="en-GB" sz="2200" dirty="0">
                <a:solidFill>
                  <a:srgbClr val="FF0000"/>
                </a:solidFill>
                <a:latin typeface="Comic Sans MS" panose="030F0702030302020204" pitchFamily="66" charset="0"/>
                <a:ea typeface="Calibri" panose="020F0502020204030204" pitchFamily="34" charset="0"/>
              </a:rPr>
              <a:t>transition throughout their learning, so that the pace </a:t>
            </a:r>
          </a:p>
          <a:p>
            <a:pPr lvl="0"/>
            <a:r>
              <a:rPr lang="en-GB" sz="2200" dirty="0">
                <a:solidFill>
                  <a:srgbClr val="FF0000"/>
                </a:solidFill>
                <a:latin typeface="Comic Sans MS" panose="030F0702030302020204" pitchFamily="66" charset="0"/>
                <a:ea typeface="Calibri" panose="020F0502020204030204" pitchFamily="34" charset="0"/>
              </a:rPr>
              <a:t>and quality of learning are maintained to ensure that </a:t>
            </a:r>
          </a:p>
          <a:p>
            <a:pPr lvl="0"/>
            <a:r>
              <a:rPr lang="en-GB" sz="2200" dirty="0">
                <a:solidFill>
                  <a:srgbClr val="FF0000"/>
                </a:solidFill>
                <a:latin typeface="Comic Sans MS" panose="030F0702030302020204" pitchFamily="66" charset="0"/>
                <a:ea typeface="Calibri" panose="020F0502020204030204" pitchFamily="34" charset="0"/>
              </a:rPr>
              <a:t>children continue to make the very best progress. </a:t>
            </a:r>
          </a:p>
        </p:txBody>
      </p:sp>
      <p:sp>
        <p:nvSpPr>
          <p:cNvPr id="4" name="Rectangle 3"/>
          <p:cNvSpPr/>
          <p:nvPr/>
        </p:nvSpPr>
        <p:spPr>
          <a:xfrm>
            <a:off x="235665" y="346641"/>
            <a:ext cx="7648646" cy="707886"/>
          </a:xfrm>
          <a:prstGeom prst="rect">
            <a:avLst/>
          </a:prstGeom>
        </p:spPr>
        <p:txBody>
          <a:bodyPr wrap="square">
            <a:spAutoFit/>
          </a:bodyPr>
          <a:lstStyle/>
          <a:p>
            <a:pPr lvl="0"/>
            <a:r>
              <a:rPr lang="en-GB" sz="4000" b="1" dirty="0">
                <a:solidFill>
                  <a:srgbClr val="FF0000"/>
                </a:solidFill>
                <a:latin typeface="Comic Sans MS" panose="030F0702030302020204" pitchFamily="66" charset="0"/>
                <a:cs typeface="Arial" panose="020B0604020202020204" pitchFamily="34" charset="0"/>
              </a:rPr>
              <a:t>What is transition?</a:t>
            </a:r>
            <a:endParaRPr lang="en-GB" sz="4000" dirty="0">
              <a:solidFill>
                <a:srgbClr val="FF0000"/>
              </a:solidFill>
              <a:latin typeface="Lucida Sans Unicode"/>
            </a:endParaRPr>
          </a:p>
        </p:txBody>
      </p:sp>
    </p:spTree>
    <p:extLst>
      <p:ext uri="{BB962C8B-B14F-4D97-AF65-F5344CB8AC3E}">
        <p14:creationId xmlns:p14="http://schemas.microsoft.com/office/powerpoint/2010/main" val="370311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162373" y="480447"/>
            <a:ext cx="9221491" cy="2554545"/>
          </a:xfrm>
          <a:prstGeom prst="rect">
            <a:avLst/>
          </a:prstGeom>
          <a:noFill/>
        </p:spPr>
        <p:txBody>
          <a:bodyPr wrap="square" rtlCol="0">
            <a:spAutoFit/>
          </a:bodyPr>
          <a:lstStyle/>
          <a:p>
            <a:r>
              <a:rPr lang="en-GB" sz="4000" dirty="0">
                <a:solidFill>
                  <a:srgbClr val="FF0000"/>
                </a:solidFill>
                <a:latin typeface="Comic Sans MS" panose="030F0702030302020204" pitchFamily="66" charset="0"/>
                <a:cs typeface="Arial" panose="020B0604020202020204" pitchFamily="34" charset="0"/>
              </a:rPr>
              <a:t>Organisation of Year 2 Autumn 2022</a:t>
            </a:r>
          </a:p>
          <a:p>
            <a:endParaRPr lang="en-GB" sz="4000" dirty="0">
              <a:solidFill>
                <a:srgbClr val="FF0000"/>
              </a:solidFill>
              <a:latin typeface="Comic Sans MS" panose="030F0702030302020204" pitchFamily="66" charset="0"/>
              <a:cs typeface="Arial" panose="020B0604020202020204" pitchFamily="34" charset="0"/>
            </a:endParaRPr>
          </a:p>
          <a:p>
            <a:r>
              <a:rPr lang="en-GB" sz="4000" dirty="0">
                <a:solidFill>
                  <a:srgbClr val="002060"/>
                </a:solidFill>
                <a:latin typeface="Comic Sans MS" panose="030F0702030302020204" pitchFamily="66" charset="0"/>
                <a:cs typeface="Arial" panose="020B0604020202020204" pitchFamily="34" charset="0"/>
              </a:rPr>
              <a:t>Swifts – Miss Foster</a:t>
            </a:r>
          </a:p>
          <a:p>
            <a:r>
              <a:rPr lang="en-GB" sz="4000" dirty="0">
                <a:solidFill>
                  <a:srgbClr val="7030A0"/>
                </a:solidFill>
                <a:latin typeface="Comic Sans MS" panose="030F0702030302020204" pitchFamily="66" charset="0"/>
                <a:cs typeface="Arial" panose="020B0604020202020204" pitchFamily="34" charset="0"/>
              </a:rPr>
              <a:t>Swallows– Mrs Prinold</a:t>
            </a:r>
          </a:p>
        </p:txBody>
      </p:sp>
      <p:pic>
        <p:nvPicPr>
          <p:cNvPr id="6" name="Picture 5"/>
          <p:cNvPicPr>
            <a:picLocks noChangeAspect="1"/>
          </p:cNvPicPr>
          <p:nvPr/>
        </p:nvPicPr>
        <p:blipFill>
          <a:blip r:embed="rId2"/>
          <a:stretch>
            <a:fillRect/>
          </a:stretch>
        </p:blipFill>
        <p:spPr>
          <a:xfrm>
            <a:off x="7156268" y="5029041"/>
            <a:ext cx="5035732" cy="1828959"/>
          </a:xfrm>
          <a:prstGeom prst="rect">
            <a:avLst/>
          </a:prstGeom>
        </p:spPr>
      </p:pic>
      <p:sp>
        <p:nvSpPr>
          <p:cNvPr id="2" name="Rectangle 1"/>
          <p:cNvSpPr/>
          <p:nvPr/>
        </p:nvSpPr>
        <p:spPr>
          <a:xfrm>
            <a:off x="556055" y="4198044"/>
            <a:ext cx="11071654" cy="830997"/>
          </a:xfrm>
          <a:prstGeom prst="rect">
            <a:avLst/>
          </a:prstGeom>
        </p:spPr>
        <p:txBody>
          <a:bodyPr wrap="square">
            <a:spAutoFit/>
          </a:bodyPr>
          <a:lstStyle/>
          <a:p>
            <a:pPr lvl="0"/>
            <a:r>
              <a:rPr lang="en-GB" sz="2400" dirty="0">
                <a:solidFill>
                  <a:srgbClr val="FF0000"/>
                </a:solidFill>
                <a:latin typeface="Comic Sans MS" panose="030F0702030302020204" pitchFamily="66" charset="0"/>
              </a:rPr>
              <a:t>Year 2 children in swifts and Swallows will enter and exit school through the middle door on the playground.</a:t>
            </a:r>
          </a:p>
        </p:txBody>
      </p:sp>
    </p:spTree>
    <p:extLst>
      <p:ext uri="{BB962C8B-B14F-4D97-AF65-F5344CB8AC3E}">
        <p14:creationId xmlns:p14="http://schemas.microsoft.com/office/powerpoint/2010/main" val="31950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5982" y="1214951"/>
            <a:ext cx="11825206" cy="4462760"/>
          </a:xfrm>
          <a:prstGeom prst="rect">
            <a:avLst/>
          </a:prstGeom>
          <a:noFill/>
        </p:spPr>
        <p:txBody>
          <a:bodyPr wrap="square" rtlCol="0">
            <a:spAutoFit/>
          </a:bodyPr>
          <a:lstStyle/>
          <a:p>
            <a:r>
              <a:rPr lang="en-GB" sz="2800" dirty="0">
                <a:solidFill>
                  <a:srgbClr val="7030A0"/>
                </a:solidFill>
                <a:latin typeface="Comic Sans MS" panose="030F0702030302020204" pitchFamily="66" charset="0"/>
              </a:rPr>
              <a:t>All classes have labelled  pegs outside their classroom for the children to put their coats and PE bags.</a:t>
            </a:r>
          </a:p>
          <a:p>
            <a:endParaRPr lang="en-GB" sz="2800" dirty="0">
              <a:solidFill>
                <a:srgbClr val="7030A0"/>
              </a:solidFill>
              <a:latin typeface="Comic Sans MS" panose="030F0702030302020204" pitchFamily="66" charset="0"/>
            </a:endParaRPr>
          </a:p>
          <a:p>
            <a:r>
              <a:rPr lang="en-GB" sz="2800" dirty="0">
                <a:solidFill>
                  <a:srgbClr val="00B050"/>
                </a:solidFill>
                <a:latin typeface="Comic Sans MS" panose="030F0702030302020204" pitchFamily="66" charset="0"/>
              </a:rPr>
              <a:t>Please encourage the children to bring  PE kits into school each Monday and leave them in school until a Friday when they will then bring them home for washing.</a:t>
            </a:r>
          </a:p>
          <a:p>
            <a:endParaRPr lang="en-GB" sz="2800" dirty="0">
              <a:solidFill>
                <a:srgbClr val="7030A0"/>
              </a:solidFill>
              <a:latin typeface="Comic Sans MS" panose="030F0702030302020204" pitchFamily="66" charset="0"/>
            </a:endParaRPr>
          </a:p>
          <a:p>
            <a:r>
              <a:rPr lang="en-GB" sz="2800" dirty="0">
                <a:solidFill>
                  <a:srgbClr val="0070C0"/>
                </a:solidFill>
                <a:latin typeface="Comic Sans MS" panose="030F0702030302020204" pitchFamily="66" charset="0"/>
              </a:rPr>
              <a:t>Each classroom has a designated place for the children to keep their water bottle each day.</a:t>
            </a:r>
          </a:p>
          <a:p>
            <a:endParaRPr lang="en-GB" sz="3200" dirty="0">
              <a:solidFill>
                <a:srgbClr val="7030A0"/>
              </a:solidFill>
              <a:latin typeface="Comic Sans MS" panose="030F0702030302020204" pitchFamily="66" charset="0"/>
            </a:endParaRPr>
          </a:p>
        </p:txBody>
      </p:sp>
      <p:sp>
        <p:nvSpPr>
          <p:cNvPr id="8" name="TextBox 7"/>
          <p:cNvSpPr txBox="1"/>
          <p:nvPr/>
        </p:nvSpPr>
        <p:spPr>
          <a:xfrm>
            <a:off x="495948" y="294468"/>
            <a:ext cx="11205274" cy="707886"/>
          </a:xfrm>
          <a:prstGeom prst="rect">
            <a:avLst/>
          </a:prstGeom>
          <a:noFill/>
        </p:spPr>
        <p:txBody>
          <a:bodyPr wrap="square" rtlCol="0">
            <a:spAutoFit/>
          </a:bodyPr>
          <a:lstStyle/>
          <a:p>
            <a:r>
              <a:rPr lang="en-GB" sz="4000" dirty="0">
                <a:solidFill>
                  <a:srgbClr val="FF0000"/>
                </a:solidFill>
                <a:latin typeface="Comic Sans MS" panose="030F0702030302020204" pitchFamily="66" charset="0"/>
              </a:rPr>
              <a:t>Morning Routines – Developing Independence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203" y="5027361"/>
            <a:ext cx="5036950" cy="1830639"/>
          </a:xfrm>
          <a:prstGeom prst="rect">
            <a:avLst/>
          </a:prstGeom>
        </p:spPr>
      </p:pic>
    </p:spTree>
    <p:extLst>
      <p:ext uri="{BB962C8B-B14F-4D97-AF65-F5344CB8AC3E}">
        <p14:creationId xmlns:p14="http://schemas.microsoft.com/office/powerpoint/2010/main" val="203238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453" y="526942"/>
            <a:ext cx="1112778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omic Sans MS" panose="030F0702030302020204" pitchFamily="66" charset="0"/>
                <a:ea typeface="+mn-ea"/>
                <a:cs typeface="+mn-cs"/>
              </a:rPr>
              <a:t>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omic Sans MS" panose="030F0702030302020204" pitchFamily="66" charset="0"/>
                <a:ea typeface="+mn-ea"/>
                <a:cs typeface="+mn-cs"/>
              </a:rPr>
              <a:t>As in previous years the children will need to bring their book bags and reading diaries every day</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5B9BD5">
                    <a:lumMod val="50000"/>
                  </a:srgbClr>
                </a:solidFill>
                <a:effectLst/>
                <a:uLnTx/>
                <a:uFillTx/>
                <a:latin typeface="Comic Sans MS" panose="030F0702030302020204" pitchFamily="66" charset="0"/>
                <a:ea typeface="+mn-ea"/>
                <a:cs typeface="+mn-cs"/>
              </a:rPr>
              <a:t> Book bags should be in their drawers so that they are easily accessible during the day,  rather than on their coat pegs.</a:t>
            </a:r>
          </a:p>
        </p:txBody>
      </p:sp>
      <p:sp>
        <p:nvSpPr>
          <p:cNvPr id="7" name="TextBox 6"/>
          <p:cNvSpPr txBox="1"/>
          <p:nvPr/>
        </p:nvSpPr>
        <p:spPr>
          <a:xfrm>
            <a:off x="252624" y="2482794"/>
            <a:ext cx="1097279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Children will have a set of words to learn and two reading books that are their coloured 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These books will be changed weekly by a member of staff but children can change these daily </a:t>
            </a:r>
            <a:r>
              <a:rPr kumimoji="0" lang="en-GB" altLang="en-US"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Please make a comment in your child’s diary when they have read to you. We ask that you read </a:t>
            </a:r>
            <a:r>
              <a:rPr kumimoji="0" lang="en-GB" altLang="en-US" sz="2400" b="0" i="0" u="sng"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everyday</a:t>
            </a:r>
            <a:r>
              <a:rPr kumimoji="0" lang="en-GB" altLang="en-US" sz="2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 with your child for 10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rPr>
              <a:t>Each time your child moves up a book band a leaflet will be put into their diary to give you things to work on at home.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047664" y="5300421"/>
            <a:ext cx="2144336" cy="16823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435033" y="5300421"/>
            <a:ext cx="1783112" cy="1619980"/>
          </a:xfrm>
          <a:prstGeom prst="rect">
            <a:avLst/>
          </a:prstGeom>
        </p:spPr>
      </p:pic>
      <p:sp>
        <p:nvSpPr>
          <p:cNvPr id="8" name="TextBox 7"/>
          <p:cNvSpPr txBox="1"/>
          <p:nvPr/>
        </p:nvSpPr>
        <p:spPr>
          <a:xfrm>
            <a:off x="449453" y="5694912"/>
            <a:ext cx="82736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In preparation for Year 2  we would like all children to join in with the summer reading challenge.</a:t>
            </a:r>
          </a:p>
        </p:txBody>
      </p:sp>
    </p:spTree>
    <p:extLst>
      <p:ext uri="{BB962C8B-B14F-4D97-AF65-F5344CB8AC3E}">
        <p14:creationId xmlns:p14="http://schemas.microsoft.com/office/powerpoint/2010/main" val="10482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4915" y="743919"/>
            <a:ext cx="10538848" cy="646331"/>
          </a:xfrm>
          <a:prstGeom prst="rect">
            <a:avLst/>
          </a:prstGeom>
          <a:noFill/>
        </p:spPr>
        <p:txBody>
          <a:bodyPr wrap="square" rtlCol="0">
            <a:spAutoFit/>
          </a:bodyPr>
          <a:lstStyle/>
          <a:p>
            <a:r>
              <a:rPr lang="en-GB" sz="3600">
                <a:solidFill>
                  <a:srgbClr val="FF0000"/>
                </a:solidFill>
                <a:latin typeface="Comic Sans MS" panose="030F0702030302020204" pitchFamily="66" charset="0"/>
              </a:rPr>
              <a:t>Summer reading challenge – Gadgeteers</a:t>
            </a:r>
            <a:endParaRPr lang="en-GB" sz="3600" dirty="0">
              <a:solidFill>
                <a:srgbClr val="FF0000"/>
              </a:solidFill>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7227388" y="5199601"/>
            <a:ext cx="5035732" cy="1828959"/>
          </a:xfrm>
          <a:prstGeom prst="rect">
            <a:avLst/>
          </a:prstGeom>
        </p:spPr>
      </p:pic>
      <p:pic>
        <p:nvPicPr>
          <p:cNvPr id="4" name="Picture 3">
            <a:extLst>
              <a:ext uri="{FF2B5EF4-FFF2-40B4-BE49-F238E27FC236}">
                <a16:creationId xmlns:a16="http://schemas.microsoft.com/office/drawing/2014/main" id="{A2CB58A4-1EFF-B20B-00FD-DB1622ED8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61" y="1390250"/>
            <a:ext cx="7169518" cy="4400776"/>
          </a:xfrm>
          <a:prstGeom prst="rect">
            <a:avLst/>
          </a:prstGeom>
        </p:spPr>
      </p:pic>
    </p:spTree>
    <p:extLst>
      <p:ext uri="{BB962C8B-B14F-4D97-AF65-F5344CB8AC3E}">
        <p14:creationId xmlns:p14="http://schemas.microsoft.com/office/powerpoint/2010/main" val="333857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6579" y="167674"/>
            <a:ext cx="91749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 Curriculum</a:t>
            </a:r>
          </a:p>
        </p:txBody>
      </p:sp>
      <p:pic>
        <p:nvPicPr>
          <p:cNvPr id="4" name="Picture 3"/>
          <p:cNvPicPr>
            <a:picLocks noChangeAspect="1"/>
          </p:cNvPicPr>
          <p:nvPr/>
        </p:nvPicPr>
        <p:blipFill>
          <a:blip r:embed="rId2"/>
          <a:stretch>
            <a:fillRect/>
          </a:stretch>
        </p:blipFill>
        <p:spPr>
          <a:xfrm>
            <a:off x="7156268" y="5149034"/>
            <a:ext cx="5035732" cy="1708966"/>
          </a:xfrm>
          <a:prstGeom prst="rect">
            <a:avLst/>
          </a:prstGeom>
        </p:spPr>
      </p:pic>
      <p:sp>
        <p:nvSpPr>
          <p:cNvPr id="5" name="TextBox 4"/>
          <p:cNvSpPr txBox="1"/>
          <p:nvPr/>
        </p:nvSpPr>
        <p:spPr>
          <a:xfrm>
            <a:off x="238234" y="777392"/>
            <a:ext cx="1182520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From September your child will be working on the Key Stage 1 National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p:txBody>
      </p:sp>
      <p:graphicFrame>
        <p:nvGraphicFramePr>
          <p:cNvPr id="2" name="Table 1"/>
          <p:cNvGraphicFramePr>
            <a:graphicFrameLocks noGrp="1"/>
          </p:cNvGraphicFramePr>
          <p:nvPr/>
        </p:nvGraphicFramePr>
        <p:xfrm>
          <a:off x="1226579" y="1747275"/>
          <a:ext cx="8128000" cy="32308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9793467"/>
                    </a:ext>
                  </a:extLst>
                </a:gridCol>
                <a:gridCol w="4064000">
                  <a:extLst>
                    <a:ext uri="{9D8B030D-6E8A-4147-A177-3AD203B41FA5}">
                      <a16:colId xmlns:a16="http://schemas.microsoft.com/office/drawing/2014/main" val="3827092017"/>
                    </a:ext>
                  </a:extLst>
                </a:gridCol>
              </a:tblGrid>
              <a:tr h="358859">
                <a:tc>
                  <a:txBody>
                    <a:bodyPr/>
                    <a:lstStyle/>
                    <a:p>
                      <a:pPr algn="ctr"/>
                      <a:r>
                        <a:rPr lang="en-GB" sz="2000" dirty="0">
                          <a:solidFill>
                            <a:srgbClr val="FF0000"/>
                          </a:solidFill>
                          <a:latin typeface="Comic Sans MS" panose="030F0702030302020204" pitchFamily="66" charset="0"/>
                        </a:rPr>
                        <a:t>Core</a:t>
                      </a:r>
                      <a:r>
                        <a:rPr lang="en-GB" sz="2000" baseline="0" dirty="0">
                          <a:solidFill>
                            <a:srgbClr val="FF0000"/>
                          </a:solidFill>
                          <a:latin typeface="Comic Sans MS" panose="030F0702030302020204" pitchFamily="66" charset="0"/>
                        </a:rPr>
                        <a:t> Subjects </a:t>
                      </a:r>
                      <a:endParaRPr lang="en-GB" sz="2000" dirty="0">
                        <a:solidFill>
                          <a:srgbClr val="FF0000"/>
                        </a:solidFill>
                        <a:latin typeface="Comic Sans MS" panose="030F0702030302020204" pitchFamily="66" charset="0"/>
                      </a:endParaRPr>
                    </a:p>
                  </a:txBody>
                  <a:tcPr/>
                </a:tc>
                <a:tc>
                  <a:txBody>
                    <a:bodyPr/>
                    <a:lstStyle/>
                    <a:p>
                      <a:pPr algn="ctr"/>
                      <a:r>
                        <a:rPr lang="en-GB" sz="2000" dirty="0">
                          <a:solidFill>
                            <a:srgbClr val="FF0000"/>
                          </a:solidFill>
                          <a:latin typeface="Comic Sans MS" panose="030F0702030302020204" pitchFamily="66" charset="0"/>
                        </a:rPr>
                        <a:t>Foundation Subjects</a:t>
                      </a:r>
                    </a:p>
                  </a:txBody>
                  <a:tcPr/>
                </a:tc>
                <a:extLst>
                  <a:ext uri="{0D108BD9-81ED-4DB2-BD59-A6C34878D82A}">
                    <a16:rowId xmlns:a16="http://schemas.microsoft.com/office/drawing/2014/main" val="1334560061"/>
                  </a:ext>
                </a:extLst>
              </a:tr>
              <a:tr h="2567221">
                <a:tc>
                  <a:txBody>
                    <a:bodyPr/>
                    <a:lstStyle/>
                    <a:p>
                      <a:pPr marL="285750" indent="-285750">
                        <a:buFont typeface="Arial" panose="020B0604020202020204" pitchFamily="34" charset="0"/>
                        <a:buChar char="•"/>
                      </a:pPr>
                      <a:r>
                        <a:rPr lang="en-GB" dirty="0">
                          <a:latin typeface="Comic Sans MS" panose="030F0702030302020204" pitchFamily="66" charset="0"/>
                        </a:rPr>
                        <a:t>English (Reading,</a:t>
                      </a:r>
                      <a:r>
                        <a:rPr lang="en-GB" baseline="0" dirty="0">
                          <a:latin typeface="Comic Sans MS" panose="030F0702030302020204" pitchFamily="66" charset="0"/>
                        </a:rPr>
                        <a:t> Writing and Speaking and Listening) including Phonics</a:t>
                      </a:r>
                    </a:p>
                    <a:p>
                      <a:pPr marL="285750" indent="-285750">
                        <a:buFont typeface="Arial" panose="020B0604020202020204" pitchFamily="34" charset="0"/>
                        <a:buChar char="•"/>
                      </a:pPr>
                      <a:r>
                        <a:rPr lang="en-GB" baseline="0" dirty="0">
                          <a:latin typeface="Comic Sans MS" panose="030F0702030302020204" pitchFamily="66" charset="0"/>
                        </a:rPr>
                        <a:t>Maths</a:t>
                      </a:r>
                    </a:p>
                    <a:p>
                      <a:pPr marL="285750" indent="-285750">
                        <a:buFont typeface="Arial" panose="020B0604020202020204" pitchFamily="34" charset="0"/>
                        <a:buChar char="•"/>
                      </a:pPr>
                      <a:r>
                        <a:rPr lang="en-GB" baseline="0" dirty="0">
                          <a:latin typeface="Comic Sans MS" panose="030F0702030302020204" pitchFamily="66" charset="0"/>
                        </a:rPr>
                        <a:t>Science</a:t>
                      </a:r>
                    </a:p>
                    <a:p>
                      <a:endParaRPr lang="en-GB" dirty="0">
                        <a:latin typeface="Comic Sans MS" panose="030F0702030302020204" pitchFamily="66" charset="0"/>
                      </a:endParaRPr>
                    </a:p>
                  </a:txBody>
                  <a:tcPr/>
                </a:tc>
                <a:tc>
                  <a:txBody>
                    <a:bodyPr/>
                    <a:lstStyle/>
                    <a:p>
                      <a:pPr marL="285750" indent="-285750">
                        <a:buFont typeface="Arial" panose="020B0604020202020204" pitchFamily="34" charset="0"/>
                        <a:buChar char="•"/>
                      </a:pPr>
                      <a:r>
                        <a:rPr lang="en-GB" dirty="0">
                          <a:latin typeface="Comic Sans MS" panose="030F0702030302020204" pitchFamily="66" charset="0"/>
                        </a:rPr>
                        <a:t>Physical</a:t>
                      </a:r>
                      <a:r>
                        <a:rPr lang="en-GB" baseline="0" dirty="0">
                          <a:latin typeface="Comic Sans MS" panose="030F0702030302020204" pitchFamily="66" charset="0"/>
                        </a:rPr>
                        <a:t> Education (PE)</a:t>
                      </a: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History</a:t>
                      </a:r>
                      <a:r>
                        <a:rPr lang="en-GB" baseline="0" dirty="0">
                          <a:latin typeface="Comic Sans MS" panose="030F0702030302020204" pitchFamily="66" charset="0"/>
                        </a:rPr>
                        <a:t> </a:t>
                      </a:r>
                    </a:p>
                    <a:p>
                      <a:pPr marL="285750" indent="-285750">
                        <a:buFont typeface="Arial" panose="020B0604020202020204" pitchFamily="34" charset="0"/>
                        <a:buChar char="•"/>
                      </a:pPr>
                      <a:r>
                        <a:rPr lang="en-GB" baseline="0" dirty="0">
                          <a:latin typeface="Comic Sans MS" panose="030F0702030302020204" pitchFamily="66" charset="0"/>
                        </a:rPr>
                        <a:t>Geography</a:t>
                      </a:r>
                    </a:p>
                    <a:p>
                      <a:pPr marL="285750" indent="-285750">
                        <a:buFont typeface="Arial" panose="020B0604020202020204" pitchFamily="34" charset="0"/>
                        <a:buChar char="•"/>
                      </a:pPr>
                      <a:r>
                        <a:rPr lang="en-GB" baseline="0" dirty="0">
                          <a:latin typeface="Comic Sans MS" panose="030F0702030302020204" pitchFamily="66" charset="0"/>
                        </a:rPr>
                        <a:t>Art</a:t>
                      </a:r>
                    </a:p>
                    <a:p>
                      <a:pPr marL="285750" indent="-285750">
                        <a:buFont typeface="Arial" panose="020B0604020202020204" pitchFamily="34" charset="0"/>
                        <a:buChar char="•"/>
                      </a:pPr>
                      <a:r>
                        <a:rPr lang="en-GB" baseline="0" dirty="0">
                          <a:latin typeface="Comic Sans MS" panose="030F0702030302020204" pitchFamily="66" charset="0"/>
                        </a:rPr>
                        <a:t>Design &amp; Technology</a:t>
                      </a:r>
                    </a:p>
                    <a:p>
                      <a:pPr marL="285750" indent="-285750">
                        <a:buFont typeface="Arial" panose="020B0604020202020204" pitchFamily="34" charset="0"/>
                        <a:buChar char="•"/>
                      </a:pPr>
                      <a:r>
                        <a:rPr lang="en-GB" baseline="0" dirty="0">
                          <a:latin typeface="Comic Sans MS" panose="030F0702030302020204" pitchFamily="66" charset="0"/>
                        </a:rPr>
                        <a:t>PSHE (JIGSAW)</a:t>
                      </a:r>
                    </a:p>
                    <a:p>
                      <a:pPr marL="285750" indent="-285750">
                        <a:buFont typeface="Arial" panose="020B0604020202020204" pitchFamily="34" charset="0"/>
                        <a:buChar char="•"/>
                      </a:pPr>
                      <a:r>
                        <a:rPr lang="en-GB" baseline="0" dirty="0">
                          <a:latin typeface="Comic Sans MS" panose="030F0702030302020204" pitchFamily="66" charset="0"/>
                        </a:rPr>
                        <a:t>Religious Education</a:t>
                      </a:r>
                    </a:p>
                    <a:p>
                      <a:pPr marL="285750" indent="-285750">
                        <a:buFont typeface="Arial" panose="020B0604020202020204" pitchFamily="34" charset="0"/>
                        <a:buChar char="•"/>
                      </a:pPr>
                      <a:r>
                        <a:rPr lang="en-GB" baseline="0" dirty="0">
                          <a:latin typeface="Comic Sans MS" panose="030F0702030302020204" pitchFamily="66" charset="0"/>
                        </a:rPr>
                        <a:t>Music  </a:t>
                      </a:r>
                    </a:p>
                    <a:p>
                      <a:pPr marL="285750" indent="-285750">
                        <a:buFont typeface="Arial" panose="020B0604020202020204" pitchFamily="34" charset="0"/>
                        <a:buChar char="•"/>
                      </a:pPr>
                      <a:r>
                        <a:rPr lang="en-GB" baseline="0" dirty="0">
                          <a:latin typeface="Comic Sans MS" panose="030F0702030302020204" pitchFamily="66" charset="0"/>
                        </a:rPr>
                        <a:t>Computing</a:t>
                      </a:r>
                    </a:p>
                    <a:p>
                      <a:pPr marL="285750" indent="-285750">
                        <a:buFont typeface="Arial" panose="020B0604020202020204" pitchFamily="34" charset="0"/>
                        <a:buChar char="•"/>
                      </a:pPr>
                      <a:endParaRPr lang="en-GB" dirty="0">
                        <a:latin typeface="Comic Sans MS" panose="030F0702030302020204" pitchFamily="66" charset="0"/>
                      </a:endParaRPr>
                    </a:p>
                  </a:txBody>
                  <a:tcPr/>
                </a:tc>
                <a:extLst>
                  <a:ext uri="{0D108BD9-81ED-4DB2-BD59-A6C34878D82A}">
                    <a16:rowId xmlns:a16="http://schemas.microsoft.com/office/drawing/2014/main" val="2746280486"/>
                  </a:ext>
                </a:extLst>
              </a:tr>
            </a:tbl>
          </a:graphicData>
        </a:graphic>
      </p:graphicFrame>
      <p:sp>
        <p:nvSpPr>
          <p:cNvPr id="6" name="TextBox 5"/>
          <p:cNvSpPr txBox="1"/>
          <p:nvPr/>
        </p:nvSpPr>
        <p:spPr>
          <a:xfrm>
            <a:off x="469011" y="5225591"/>
            <a:ext cx="63759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4755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437" y="619932"/>
            <a:ext cx="9174997"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Topics and Educational Visits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Autumn Term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Topic: </a:t>
            </a:r>
            <a:r>
              <a:rPr lang="en-GB" sz="2400" b="1" dirty="0" smtClean="0">
                <a:solidFill>
                  <a:srgbClr val="00B050"/>
                </a:solidFill>
                <a:latin typeface="Comic Sans MS" panose="030F0702030302020204" pitchFamily="66" charset="0"/>
              </a:rPr>
              <a:t>Let’s explore…</a:t>
            </a:r>
            <a:endPar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Visit:  </a:t>
            </a:r>
            <a:r>
              <a:rPr lang="en-GB" sz="2400" b="1" dirty="0">
                <a:solidFill>
                  <a:srgbClr val="00B050"/>
                </a:solidFill>
                <a:latin typeface="Comic Sans MS" panose="030F0702030302020204" pitchFamily="66" charset="0"/>
              </a:rPr>
              <a:t>Residential Visit to </a:t>
            </a:r>
            <a:r>
              <a:rPr lang="en-GB" sz="2400" b="1" dirty="0" err="1">
                <a:solidFill>
                  <a:srgbClr val="00B050"/>
                </a:solidFill>
                <a:latin typeface="Comic Sans MS" panose="030F0702030302020204" pitchFamily="66" charset="0"/>
              </a:rPr>
              <a:t>Edgmond</a:t>
            </a:r>
            <a:r>
              <a:rPr lang="en-GB" sz="2400" b="1" dirty="0">
                <a:solidFill>
                  <a:srgbClr val="00B050"/>
                </a:solidFill>
                <a:latin typeface="Comic Sans MS" panose="030F0702030302020204" pitchFamily="66" charset="0"/>
              </a:rPr>
              <a:t> Hall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Visit: Blists Hill – Victorian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Spring Term </a:t>
            </a:r>
            <a:br>
              <a:rPr kumimoji="0" lang="en-GB" sz="24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br>
            <a:r>
              <a:rPr kumimoji="0" lang="en-GB" sz="24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Topic: </a:t>
            </a:r>
            <a:r>
              <a:rPr lang="en-GB" sz="2400" b="1" dirty="0">
                <a:solidFill>
                  <a:srgbClr val="0070C0"/>
                </a:solidFill>
                <a:latin typeface="Comic Sans MS" panose="030F0702030302020204" pitchFamily="66" charset="0"/>
              </a:rPr>
              <a:t>Let’s </a:t>
            </a:r>
            <a:r>
              <a:rPr lang="en-GB" sz="2400" b="1" dirty="0" smtClean="0">
                <a:solidFill>
                  <a:srgbClr val="0070C0"/>
                </a:solidFill>
                <a:latin typeface="Comic Sans MS" panose="030F0702030302020204" pitchFamily="66" charset="0"/>
              </a:rPr>
              <a:t>investigate…</a:t>
            </a:r>
            <a:endParaRPr kumimoji="0" lang="en-GB" sz="2400" b="1" i="0" u="none" strike="noStrike" kern="1200" cap="none" spc="0" normalizeH="0" noProof="0" dirty="0">
              <a:ln>
                <a:noFill/>
              </a:ln>
              <a:solidFill>
                <a:srgbClr val="0070C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Visit:  Chester </a:t>
            </a:r>
            <a:r>
              <a:rPr kumimoji="0" lang="en-GB" sz="24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Zoo</a:t>
            </a:r>
            <a:endParaRPr kumimoji="0" lang="en-GB" sz="24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Summer Term </a:t>
            </a:r>
            <a:br>
              <a:rPr kumimoji="0" lang="en-GB"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br>
            <a:r>
              <a:rPr kumimoji="0" lang="en-GB"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Topic: </a:t>
            </a:r>
            <a:r>
              <a:rPr lang="en-GB" sz="2400" b="1" noProof="0" dirty="0" smtClean="0">
                <a:solidFill>
                  <a:srgbClr val="7030A0"/>
                </a:solidFill>
                <a:latin typeface="Comic Sans MS" panose="030F0702030302020204" pitchFamily="66" charset="0"/>
              </a:rPr>
              <a:t>Inquiring minds…</a:t>
            </a:r>
            <a:endParaRPr kumimoji="0" lang="en-GB"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Visit: </a:t>
            </a:r>
            <a:r>
              <a:rPr kumimoji="0" lang="en-GB" sz="2400" b="1"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Transport Museum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7156268" y="5029041"/>
            <a:ext cx="5035732" cy="1828959"/>
          </a:xfrm>
          <a:prstGeom prst="rect">
            <a:avLst/>
          </a:prstGeom>
        </p:spPr>
      </p:pic>
    </p:spTree>
    <p:extLst>
      <p:ext uri="{BB962C8B-B14F-4D97-AF65-F5344CB8AC3E}">
        <p14:creationId xmlns:p14="http://schemas.microsoft.com/office/powerpoint/2010/main" val="74302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194" y="395416"/>
            <a:ext cx="3348682" cy="707886"/>
          </a:xfrm>
          <a:prstGeom prst="rect">
            <a:avLst/>
          </a:prstGeom>
          <a:noFill/>
        </p:spPr>
        <p:txBody>
          <a:bodyPr wrap="square" rtlCol="0">
            <a:spAutoFit/>
          </a:bodyPr>
          <a:lstStyle/>
          <a:p>
            <a:r>
              <a:rPr lang="en-GB" sz="4000" dirty="0">
                <a:solidFill>
                  <a:srgbClr val="FF0000"/>
                </a:solidFill>
                <a:latin typeface="Comic Sans MS" panose="030F0702030302020204" pitchFamily="66" charset="0"/>
              </a:rPr>
              <a:t>Assessment</a:t>
            </a:r>
          </a:p>
        </p:txBody>
      </p:sp>
      <p:sp>
        <p:nvSpPr>
          <p:cNvPr id="7" name="Rectangle 6"/>
          <p:cNvSpPr/>
          <p:nvPr/>
        </p:nvSpPr>
        <p:spPr>
          <a:xfrm>
            <a:off x="729049" y="1659285"/>
            <a:ext cx="11059297" cy="2062103"/>
          </a:xfrm>
          <a:prstGeom prst="rect">
            <a:avLst/>
          </a:prstGeom>
        </p:spPr>
        <p:txBody>
          <a:bodyPr wrap="square">
            <a:spAutoFit/>
          </a:bodyPr>
          <a:lstStyle/>
          <a:p>
            <a:pPr lvl="0"/>
            <a:r>
              <a:rPr lang="en-US" sz="3200" b="1" dirty="0">
                <a:ln w="10541" cmpd="sng">
                  <a:solidFill>
                    <a:srgbClr val="7D7D7D">
                      <a:tint val="100000"/>
                      <a:shade val="100000"/>
                      <a:satMod val="110000"/>
                    </a:srgbClr>
                  </a:solidFill>
                  <a:prstDash val="solid"/>
                </a:ln>
                <a:solidFill>
                  <a:srgbClr val="FF0000"/>
                </a:solidFill>
                <a:latin typeface="Comic Sans MS" pitchFamily="66" charset="0"/>
              </a:rPr>
              <a:t>KS1 Final Assessment</a:t>
            </a:r>
          </a:p>
          <a:p>
            <a:pPr lvl="0"/>
            <a:r>
              <a:rPr lang="en-GB" sz="2400" dirty="0">
                <a:solidFill>
                  <a:srgbClr val="0070C0"/>
                </a:solidFill>
                <a:latin typeface="Comic Sans MS" panose="030F0702030302020204" pitchFamily="66" charset="0"/>
              </a:rPr>
              <a:t>In May of Year 2 a final teacher assessment is made in Reading, Writing, (including </a:t>
            </a:r>
            <a:r>
              <a:rPr lang="en-GB" sz="2400" dirty="0" err="1">
                <a:solidFill>
                  <a:srgbClr val="0070C0"/>
                </a:solidFill>
                <a:latin typeface="Comic Sans MS" panose="030F0702030302020204" pitchFamily="66" charset="0"/>
              </a:rPr>
              <a:t>SPaG</a:t>
            </a:r>
            <a:r>
              <a:rPr lang="en-GB" sz="2400" dirty="0">
                <a:solidFill>
                  <a:srgbClr val="0070C0"/>
                </a:solidFill>
                <a:latin typeface="Comic Sans MS" panose="030F0702030302020204" pitchFamily="66" charset="0"/>
              </a:rPr>
              <a:t>), Mathematics and Science.</a:t>
            </a:r>
          </a:p>
          <a:p>
            <a:pPr lvl="0"/>
            <a:endParaRPr lang="en-GB" sz="2400" dirty="0">
              <a:solidFill>
                <a:srgbClr val="FF0000"/>
              </a:solidFill>
              <a:latin typeface="Comic Sans MS" panose="030F0702030302020204" pitchFamily="66" charset="0"/>
            </a:endParaRPr>
          </a:p>
          <a:p>
            <a:pPr lvl="0"/>
            <a:endParaRPr lang="en-GB" sz="2400" dirty="0">
              <a:solidFill>
                <a:srgbClr val="FF0000"/>
              </a:solidFill>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8119519" y="5278999"/>
            <a:ext cx="4072481" cy="1579001"/>
          </a:xfrm>
          <a:prstGeom prst="rect">
            <a:avLst/>
          </a:prstGeom>
        </p:spPr>
      </p:pic>
    </p:spTree>
    <p:extLst>
      <p:ext uri="{BB962C8B-B14F-4D97-AF65-F5344CB8AC3E}">
        <p14:creationId xmlns:p14="http://schemas.microsoft.com/office/powerpoint/2010/main" val="1776032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0fe43-adbb-42e7-a8eb-b44b7a0c3145">
      <Terms xmlns="http://schemas.microsoft.com/office/infopath/2007/PartnerControls"/>
    </lcf76f155ced4ddcb4097134ff3c332f>
    <TaxCatchAll xmlns="3c6552ff-e203-492b-9a4a-86c2b1ce869f" xsi:nil="true"/>
    <SharedWithUsers xmlns="62e5b1a1-79d3-40a7-b602-fa197bc61540">
      <UserInfo>
        <DisplayName>Foster, Lucy</DisplayName>
        <AccountId>84</AccountId>
        <AccountType/>
      </UserInfo>
      <UserInfo>
        <DisplayName>Garner, Denise</DisplayName>
        <AccountId>57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C0C36090210B46ADF3F3717C3A1055" ma:contentTypeVersion="" ma:contentTypeDescription="Create a new document." ma:contentTypeScope="" ma:versionID="c2a80a4efc0c21b2b773dd485a3fb34e">
  <xsd:schema xmlns:xsd="http://www.w3.org/2001/XMLSchema" xmlns:xs="http://www.w3.org/2001/XMLSchema" xmlns:p="http://schemas.microsoft.com/office/2006/metadata/properties" xmlns:ns2="deb0fe43-adbb-42e7-a8eb-b44b7a0c3145" xmlns:ns3="62e5b1a1-79d3-40a7-b602-fa197bc61540" xmlns:ns4="3c6552ff-e203-492b-9a4a-86c2b1ce869f" targetNamespace="http://schemas.microsoft.com/office/2006/metadata/properties" ma:root="true" ma:fieldsID="67b7d76a2c3f4efa27680a3848e59b9e" ns2:_="" ns3:_="" ns4:_="">
    <xsd:import namespace="deb0fe43-adbb-42e7-a8eb-b44b7a0c3145"/>
    <xsd:import namespace="62e5b1a1-79d3-40a7-b602-fa197bc61540"/>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0fe43-adbb-42e7-a8eb-b44b7a0c31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e5b1a1-79d3-40a7-b602-fa197bc6154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98718D5-C7B1-413F-A3A1-2A141F54FB40}" ma:internalName="TaxCatchAll" ma:showField="CatchAllData" ma:web="{62e5b1a1-79d3-40a7-b602-fa197bc61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32C92F-DFEB-4A64-822F-E99442D37213}">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62e5b1a1-79d3-40a7-b602-fa197bc61540"/>
    <ds:schemaRef ds:uri="http://schemas.openxmlformats.org/package/2006/metadata/core-properties"/>
    <ds:schemaRef ds:uri="http://purl.org/dc/terms/"/>
    <ds:schemaRef ds:uri="3c6552ff-e203-492b-9a4a-86c2b1ce869f"/>
    <ds:schemaRef ds:uri="deb0fe43-adbb-42e7-a8eb-b44b7a0c3145"/>
    <ds:schemaRef ds:uri="http://purl.org/dc/dcmitype/"/>
  </ds:schemaRefs>
</ds:datastoreItem>
</file>

<file path=customXml/itemProps2.xml><?xml version="1.0" encoding="utf-8"?>
<ds:datastoreItem xmlns:ds="http://schemas.openxmlformats.org/officeDocument/2006/customXml" ds:itemID="{0C2A73AD-3AAA-4CF8-AEA2-9343C073A119}">
  <ds:schemaRefs>
    <ds:schemaRef ds:uri="http://schemas.microsoft.com/sharepoint/v3/contenttype/forms"/>
  </ds:schemaRefs>
</ds:datastoreItem>
</file>

<file path=customXml/itemProps3.xml><?xml version="1.0" encoding="utf-8"?>
<ds:datastoreItem xmlns:ds="http://schemas.openxmlformats.org/officeDocument/2006/customXml" ds:itemID="{3BB47774-7405-4F59-9678-0805D5FA2C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0fe43-adbb-42e7-a8eb-b44b7a0c3145"/>
    <ds:schemaRef ds:uri="62e5b1a1-79d3-40a7-b602-fa197bc61540"/>
    <ds:schemaRef ds:uri="3c6552ff-e203-492b-9a4a-86c2b1ce8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TotalTime>
  <Words>574</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Comic Sans MS</vt:lpstr>
      <vt:lpstr>Lucida Sans Unicode</vt:lpstr>
      <vt:lpstr>Times New Roman</vt:lpstr>
      <vt:lpstr>Office Theme</vt:lpstr>
      <vt:lpstr>We look forward to working with you and your child in  Year 2.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look forward to working with you and your child in  Year 2.</dc:title>
  <dc:creator>Guest, Alyson</dc:creator>
  <cp:lastModifiedBy>Foster, Lucy</cp:lastModifiedBy>
  <cp:revision>16</cp:revision>
  <dcterms:created xsi:type="dcterms:W3CDTF">2019-07-07T17:57:09Z</dcterms:created>
  <dcterms:modified xsi:type="dcterms:W3CDTF">2022-08-17T09:07:59Z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0x010100F5C0C36090210B46ADF3F3717C3A1055</vt:lpwstr>
  </property>
  <property fmtid="{D5CDD505-2E9C-101B-9397-08002B2CF9AE}" pid="3" name="MediaServiceImageTags">
    <vt:lpwstr/>
  </property>
</Properties>
</file>